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74" r:id="rId3"/>
    <p:sldId id="286" r:id="rId4"/>
    <p:sldId id="271" r:id="rId5"/>
    <p:sldId id="292" r:id="rId6"/>
    <p:sldId id="290" r:id="rId7"/>
    <p:sldId id="275" r:id="rId8"/>
  </p:sldIdLst>
  <p:sldSz cx="12192000" cy="6858000"/>
  <p:notesSz cx="6858000" cy="9144000"/>
  <p:defaultTextStyle>
    <a:defPPr>
      <a:defRPr lang="sl-S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5" pos="6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ša Bucik" initials="NB" lastIdx="3" clrIdx="0">
    <p:extLst>
      <p:ext uri="{19B8F6BF-5375-455C-9EA6-DF929625EA0E}">
        <p15:presenceInfo xmlns:p15="http://schemas.microsoft.com/office/powerpoint/2012/main" userId="f908a8839ad6a7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B4"/>
    <a:srgbClr val="E42670"/>
    <a:srgbClr val="292560"/>
    <a:srgbClr val="FFC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94761"/>
  </p:normalViewPr>
  <p:slideViewPr>
    <p:cSldViewPr snapToGrid="0">
      <p:cViewPr varScale="1">
        <p:scale>
          <a:sx n="81" d="100"/>
          <a:sy n="81" d="100"/>
        </p:scale>
        <p:origin x="1066" y="62"/>
      </p:cViewPr>
      <p:guideLst>
        <p:guide orient="horz" pos="1548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085F-337B-48B0-B9C0-AD6524177216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58F2-DDD2-49A2-928D-B7AAC4547F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63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90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6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7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7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24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8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6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5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8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3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F02E1-CE40-CE46-9006-73936BE51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387118"/>
            <a:ext cx="476667" cy="4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703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7E45-0901-4240-8D8D-A68C09E3F039}" type="datetimeFigureOut">
              <a:rPr lang="sl-SI" smtClean="0"/>
              <a:t>29. 08. 2021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3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emf"/><Relationship Id="rId10" Type="http://schemas.openxmlformats.org/officeDocument/2006/relationships/image" Target="../media/image17.png"/><Relationship Id="rId4" Type="http://schemas.openxmlformats.org/officeDocument/2006/relationships/hyperlink" Target="https://nmsb.pismen.si/" TargetMode="External"/><Relationship Id="rId9" Type="http://schemas.openxmlformats.org/officeDocument/2006/relationships/hyperlink" Target="https://kulturnibazar.s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a.bucik@gov.si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nfo@kulturnibazar.si" TargetMode="External"/><Relationship Id="rId5" Type="http://schemas.openxmlformats.org/officeDocument/2006/relationships/hyperlink" Target="mailto:vladimir.pirc@zrss.si" TargetMode="External"/><Relationship Id="rId4" Type="http://schemas.openxmlformats.org/officeDocument/2006/relationships/hyperlink" Target="mailto:nada.pozar-matijasic@gov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BB9B9-6ABC-9846-AD20-4F996EC0E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C675FD-874D-D14E-AE98-85D43EFE4195}"/>
              </a:ext>
            </a:extLst>
          </p:cNvPr>
          <p:cNvSpPr/>
          <p:nvPr/>
        </p:nvSpPr>
        <p:spPr>
          <a:xfrm>
            <a:off x="0" y="3904555"/>
            <a:ext cx="12192000" cy="2953445"/>
          </a:xfrm>
          <a:prstGeom prst="rect">
            <a:avLst/>
          </a:prstGeom>
          <a:solidFill>
            <a:srgbClr val="292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1E6347B-8829-E342-9982-97BC8075B899}"/>
              </a:ext>
            </a:extLst>
          </p:cNvPr>
          <p:cNvSpPr txBox="1">
            <a:spLocks/>
          </p:cNvSpPr>
          <p:nvPr/>
        </p:nvSpPr>
        <p:spPr>
          <a:xfrm>
            <a:off x="914400" y="1544026"/>
            <a:ext cx="10363200" cy="29523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sl-SI" sz="4800" b="1" dirty="0">
                <a:solidFill>
                  <a:srgbClr val="009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EMBRACING CULTURE: </a:t>
            </a:r>
            <a:r>
              <a:rPr lang="sl-SI" sz="4800" b="1" dirty="0">
                <a:solidFill>
                  <a:srgbClr val="292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FOR DEMOCRACY AND CITIZENSHIP</a:t>
            </a:r>
            <a:endParaRPr lang="sl-SI" sz="4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dnaslov 2">
            <a:extLst>
              <a:ext uri="{FF2B5EF4-FFF2-40B4-BE49-F238E27FC236}">
                <a16:creationId xmlns:a16="http://schemas.microsoft.com/office/drawing/2014/main" id="{B8EBC86F-E089-E644-80B2-FC68B37281FD}"/>
              </a:ext>
            </a:extLst>
          </p:cNvPr>
          <p:cNvSpPr txBox="1">
            <a:spLocks/>
          </p:cNvSpPr>
          <p:nvPr/>
        </p:nvSpPr>
        <p:spPr>
          <a:xfrm>
            <a:off x="922063" y="4173726"/>
            <a:ext cx="9811816" cy="2400609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Slovenian National ACE Committee Members:</a:t>
            </a:r>
          </a:p>
          <a:p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Požar Matijašič,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Ministry of Education, Science and Sport</a:t>
            </a:r>
          </a:p>
          <a:p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Uršula Menih Dokl,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Culture </a:t>
            </a:r>
          </a:p>
          <a:p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Bucik,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Culture </a:t>
            </a:r>
          </a:p>
          <a:p>
            <a:endParaRPr lang="sl-SI" sz="20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Santo Conference, 27–28 April 2021</a:t>
            </a:r>
            <a:endParaRPr lang="sl-S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F7CF9B-2995-476D-BF08-39A8B05E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" y="0"/>
            <a:ext cx="12192000" cy="685800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46D3A1E-259A-419B-B389-35ACFCC93A09}"/>
              </a:ext>
            </a:extLst>
          </p:cNvPr>
          <p:cNvSpPr/>
          <p:nvPr/>
        </p:nvSpPr>
        <p:spPr>
          <a:xfrm>
            <a:off x="0" y="3513841"/>
            <a:ext cx="12232221" cy="3429000"/>
          </a:xfrm>
          <a:prstGeom prst="rect">
            <a:avLst/>
          </a:prstGeom>
          <a:solidFill>
            <a:srgbClr val="009EB4"/>
          </a:solidFill>
          <a:ln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rgbClr val="FFC233"/>
                </a:solidFill>
              </a:rPr>
              <a:t>                                  </a:t>
            </a:r>
          </a:p>
          <a:p>
            <a:endParaRPr lang="sl-SI" sz="2000" dirty="0">
              <a:solidFill>
                <a:srgbClr val="FFC233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2000" dirty="0"/>
          </a:p>
          <a:p>
            <a:pPr algn="ctr"/>
            <a:r>
              <a:rPr lang="sl-SI" sz="2000" dirty="0"/>
              <a:t> </a:t>
            </a:r>
            <a:r>
              <a:rPr lang="sl-SI" sz="2800" b="1" dirty="0"/>
              <a:t>Strokovno usposabljanje </a:t>
            </a:r>
          </a:p>
          <a:p>
            <a:pPr algn="ctr"/>
            <a:r>
              <a:rPr lang="sl-SI" sz="2800" b="1" dirty="0"/>
              <a:t>za koordinatorje kulturno-umetnostne vzgoje</a:t>
            </a:r>
          </a:p>
          <a:p>
            <a:pPr algn="ctr"/>
            <a:r>
              <a:rPr lang="sl-SI" sz="2800" b="1" dirty="0"/>
              <a:t> </a:t>
            </a:r>
          </a:p>
          <a:p>
            <a:pPr algn="ctr"/>
            <a:r>
              <a:rPr lang="sl-SI" sz="2800" b="1" dirty="0">
                <a:solidFill>
                  <a:schemeClr val="bg1"/>
                </a:solidFill>
              </a:rPr>
              <a:t>Celje, 30. avgust 2021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0973AAB-DA45-4BF7-A1B8-73B8CE4C290B}"/>
              </a:ext>
            </a:extLst>
          </p:cNvPr>
          <p:cNvSpPr txBox="1"/>
          <p:nvPr/>
        </p:nvSpPr>
        <p:spPr>
          <a:xfrm>
            <a:off x="2762054" y="2174991"/>
            <a:ext cx="721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09EB4"/>
                </a:solidFill>
              </a:rPr>
              <a:t>Tkemo mrežo ustvarjalnosti 2021</a:t>
            </a:r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7E3C50C5-235E-454E-98E3-09E50EBF8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7" y="-221422"/>
            <a:ext cx="8220723" cy="168060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2680800E-DA0A-48A5-8DF8-47748A8FE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33" y="462799"/>
            <a:ext cx="1984225" cy="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B665ACD2-AF5C-2844-95A7-2DABC7200C7B}"/>
              </a:ext>
            </a:extLst>
          </p:cNvPr>
          <p:cNvSpPr txBox="1">
            <a:spLocks/>
          </p:cNvSpPr>
          <p:nvPr/>
        </p:nvSpPr>
        <p:spPr>
          <a:xfrm>
            <a:off x="1244002" y="148179"/>
            <a:ext cx="10305605" cy="2894030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7E47D-B10D-CB40-8A6D-9216A27640B5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0860B9-D346-414D-A69C-675C05A5A016}"/>
              </a:ext>
            </a:extLst>
          </p:cNvPr>
          <p:cNvSpPr txBox="1"/>
          <p:nvPr/>
        </p:nvSpPr>
        <p:spPr>
          <a:xfrm>
            <a:off x="1847654" y="314330"/>
            <a:ext cx="9839883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32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Povezovanja in sodelovanja – ali lahko skupaj dosežemo več? </a:t>
            </a:r>
            <a:endParaRPr lang="sl-SI" sz="3200" dirty="0">
              <a:solidFill>
                <a:srgbClr val="009EB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D5037D3-149F-4808-ADA4-34A74724193C}"/>
              </a:ext>
            </a:extLst>
          </p:cNvPr>
          <p:cNvSpPr txBox="1"/>
          <p:nvPr/>
        </p:nvSpPr>
        <p:spPr>
          <a:xfrm>
            <a:off x="1238314" y="2276334"/>
            <a:ext cx="8587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9EB4"/>
                </a:solidFill>
              </a:rPr>
              <a:t>Predstavitev primerov dobrih praks v lokalnih skupnostih in razprava:</a:t>
            </a:r>
          </a:p>
          <a:p>
            <a:endParaRPr lang="sl-SI" sz="2800" b="1" dirty="0">
              <a:solidFill>
                <a:srgbClr val="009EB4"/>
              </a:solidFill>
            </a:endParaRPr>
          </a:p>
          <a:p>
            <a:r>
              <a:rPr lang="sl-SI" sz="2800" b="1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Cilj:</a:t>
            </a:r>
            <a:r>
              <a:rPr lang="sl-SI" sz="28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28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skupen razmislek, kako čim bolje (projektno ali programsko) </a:t>
            </a:r>
            <a:r>
              <a:rPr lang="sl-SI" sz="28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povezati vzgojno-izobraževalne zavode, kulturne ustanove in lokalne skupnosti</a:t>
            </a:r>
            <a:r>
              <a:rPr lang="sl-SI" sz="28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 bi otrokom in mladim, pa tudi odraslim, </a:t>
            </a:r>
            <a:r>
              <a:rPr lang="sl-SI" sz="28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omogočili večjo dostopnost kulturno-vzgojnih dejavnosti.</a:t>
            </a:r>
            <a:r>
              <a:rPr lang="sl-SI" sz="28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l-SI" sz="2800" b="1" dirty="0">
              <a:solidFill>
                <a:srgbClr val="009EB4"/>
              </a:solidFill>
            </a:endParaRPr>
          </a:p>
          <a:p>
            <a:endParaRPr lang="sl-SI" sz="2800" b="1" dirty="0">
              <a:solidFill>
                <a:srgbClr val="009EB4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C155D3D-1D4F-486C-AB14-EE725E68F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0" y="2443933"/>
            <a:ext cx="142406" cy="192739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EFEDB77A-F029-43B9-8D4E-FBDFBAA0D2CF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1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B665ACD2-AF5C-2844-95A7-2DABC7200C7B}"/>
              </a:ext>
            </a:extLst>
          </p:cNvPr>
          <p:cNvSpPr txBox="1">
            <a:spLocks/>
          </p:cNvSpPr>
          <p:nvPr/>
        </p:nvSpPr>
        <p:spPr>
          <a:xfrm>
            <a:off x="1244002" y="148179"/>
            <a:ext cx="10305605" cy="2894030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7E47D-B10D-CB40-8A6D-9216A27640B5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0860B9-D346-414D-A69C-675C05A5A016}"/>
              </a:ext>
            </a:extLst>
          </p:cNvPr>
          <p:cNvSpPr txBox="1"/>
          <p:nvPr/>
        </p:nvSpPr>
        <p:spPr>
          <a:xfrm>
            <a:off x="2452016" y="271755"/>
            <a:ext cx="866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Povezovanja in sodelovanja: </a:t>
            </a:r>
          </a:p>
          <a:p>
            <a:r>
              <a:rPr lang="sl-SI" sz="32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sl-SI" sz="3200" b="1" dirty="0">
                <a:solidFill>
                  <a:srgbClr val="009EB4"/>
                </a:solidFill>
              </a:rPr>
              <a:t>rimeri dobrih praks</a:t>
            </a:r>
            <a:r>
              <a:rPr lang="sv-SE" sz="3200" dirty="0">
                <a:solidFill>
                  <a:srgbClr val="009EB4"/>
                </a:solidFill>
              </a:rPr>
              <a:t> </a:t>
            </a:r>
            <a:endParaRPr lang="sl-SI" sz="3200" b="1" dirty="0">
              <a:solidFill>
                <a:srgbClr val="009EB4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D5037D3-149F-4808-ADA4-34A74724193C}"/>
              </a:ext>
            </a:extLst>
          </p:cNvPr>
          <p:cNvSpPr txBox="1"/>
          <p:nvPr/>
        </p:nvSpPr>
        <p:spPr>
          <a:xfrm>
            <a:off x="1453731" y="1948479"/>
            <a:ext cx="10659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 </a:t>
            </a:r>
            <a:r>
              <a:rPr lang="sl-SI" sz="2800" b="1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Ambasador kulture </a:t>
            </a:r>
            <a:r>
              <a:rPr lang="sl-SI" sz="2800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(ESRR projekt, Center za kreativnost):</a:t>
            </a:r>
          </a:p>
          <a:p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Hiša kulture Celje;</a:t>
            </a:r>
          </a:p>
          <a:p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predstavitev: Miha Firšt, direktor Hiše kulture Celje in David </a:t>
            </a:r>
            <a:r>
              <a:rPr lang="sl-SI" sz="2400" dirty="0" err="1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Preložnik</a:t>
            </a:r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profesor in koordinator KUV na Gimnaziji Celje – Center</a:t>
            </a:r>
            <a:endParaRPr lang="sl-SI" sz="2400" dirty="0">
              <a:solidFill>
                <a:srgbClr val="009EB4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C155D3D-1D4F-486C-AB14-EE725E68F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125203"/>
            <a:ext cx="149405" cy="20221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AED4651-209D-4EBF-8FF5-C946F3FEE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9" y="4210141"/>
            <a:ext cx="149405" cy="202212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EFEDB77A-F029-43B9-8D4E-FBDFBAA0D2CF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701" y="3662833"/>
            <a:ext cx="101237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>
              <a:solidFill>
                <a:srgbClr val="009EB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sl-SI" sz="2800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 </a:t>
            </a:r>
            <a:r>
              <a:rPr lang="sl-SI" sz="2800" b="1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Zvoki mesta </a:t>
            </a:r>
            <a:r>
              <a:rPr lang="sl-SI" sz="2800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(LAS projekt Ravne na Koroškem: Daj mi priložnost, da (so)delujem):</a:t>
            </a:r>
          </a:p>
          <a:p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Ravne na Koroškem </a:t>
            </a:r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</a:t>
            </a:r>
            <a:r>
              <a:rPr lang="sl-SI" sz="2400" spc="4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ovezovanje osnovne šole, gimnazije, kulturne ustanove in občine;</a:t>
            </a:r>
          </a:p>
          <a:p>
            <a:r>
              <a:rPr lang="sl-SI" sz="2400" spc="4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predstavitev: dr. Petra Štirn </a:t>
            </a:r>
            <a:r>
              <a:rPr lang="sl-SI" sz="2400" spc="40" dirty="0" err="1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Janota</a:t>
            </a:r>
            <a:r>
              <a:rPr lang="sl-SI" sz="2400" spc="4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kreativna vodja, Zavod </a:t>
            </a:r>
            <a:r>
              <a:rPr lang="sl-SI" sz="2400" spc="40" dirty="0" err="1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Petida</a:t>
            </a:r>
            <a:r>
              <a:rPr lang="sl-SI" sz="2400" spc="4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Robi Jamnik, glasbenik, KD Drugi zvoki in Suzana Markič, prof. razrednega pouka, OŠ Koroški jeklarji</a:t>
            </a:r>
            <a:endParaRPr lang="sl-SI" sz="2400" dirty="0">
              <a:solidFill>
                <a:srgbClr val="009EB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9EB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222274" y="5009386"/>
            <a:ext cx="165215" cy="16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21" y="5771633"/>
            <a:ext cx="164606" cy="164606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9E79EAB0-7145-4C71-AB28-A30CC6334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614" y="2524067"/>
            <a:ext cx="164606" cy="164606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96A79C3-BE44-4AF8-BB3B-EA306CB4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02" y="2877603"/>
            <a:ext cx="16460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8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02268-4F13-E64D-8F38-99B6A43C2071}"/>
              </a:ext>
            </a:extLst>
          </p:cNvPr>
          <p:cNvSpPr txBox="1">
            <a:spLocks/>
          </p:cNvSpPr>
          <p:nvPr/>
        </p:nvSpPr>
        <p:spPr>
          <a:xfrm>
            <a:off x="955848" y="1174705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081E5B3-9179-6245-8DC4-32C38BE315A1}"/>
              </a:ext>
            </a:extLst>
          </p:cNvPr>
          <p:cNvSpPr txBox="1">
            <a:spLocks/>
          </p:cNvSpPr>
          <p:nvPr/>
        </p:nvSpPr>
        <p:spPr>
          <a:xfrm>
            <a:off x="955848" y="1093509"/>
            <a:ext cx="6338822" cy="5678593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sl-SI" sz="1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17A08-4E85-394D-A758-07B18735005C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65B667A-3B9E-4B40-86A0-161C811AFE75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E42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E4267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3044" y="1995384"/>
            <a:ext cx="99134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E426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Primer dobrega povezovanja pri načrtovanju kulturno-vzgojnih dejavnosti na lokalni ravni:</a:t>
            </a:r>
          </a:p>
          <a:p>
            <a:r>
              <a:rPr lang="sl-SI" sz="2400" dirty="0">
                <a:solidFill>
                  <a:srgbClr val="009EB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bčina Brežice;</a:t>
            </a:r>
          </a:p>
          <a:p>
            <a:r>
              <a:rPr lang="sl-SI" sz="2400" dirty="0">
                <a:solidFill>
                  <a:srgbClr val="009EB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redstavitev: Simona Rožman Strnad, vodja območne izpostave in regijska koordinatorka za Dolenjsko, Belo krajino in Posavje, JSKD Območna izpostava Brežice; Alenka Černelič Krošelj, direktorica Posavskega muzeja Brežice in Vesna Kržan, svetovalka na oddelku za družbene dejavnosti, gospodarstvo, kmetijstvo in razvoj, Občina Brežice.</a:t>
            </a:r>
            <a:endParaRPr lang="sl-SI" sz="2400" dirty="0">
              <a:solidFill>
                <a:srgbClr val="009EB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400" b="1" dirty="0">
              <a:solidFill>
                <a:srgbClr val="009EB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62" y="2128713"/>
            <a:ext cx="140220" cy="188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41922" y="77002"/>
            <a:ext cx="9986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Povezovanja in sodelovanja: </a:t>
            </a:r>
          </a:p>
          <a:p>
            <a:r>
              <a:rPr lang="sl-SI" sz="32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sl-SI" sz="3200" b="1" dirty="0">
                <a:solidFill>
                  <a:srgbClr val="009EB4"/>
                </a:solidFill>
              </a:rPr>
              <a:t>rimeri dobrih praks</a:t>
            </a:r>
            <a:r>
              <a:rPr lang="sv-SE" sz="3200" dirty="0">
                <a:solidFill>
                  <a:srgbClr val="009EB4"/>
                </a:solidFill>
              </a:rPr>
              <a:t> </a:t>
            </a:r>
            <a:endParaRPr lang="sl-SI" sz="3200" b="1" dirty="0">
              <a:solidFill>
                <a:srgbClr val="009EB4"/>
              </a:solidFill>
            </a:endParaRP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4FC68F3B-D929-4EF2-8F18-7B83F76F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38" y="3026459"/>
            <a:ext cx="164606" cy="164606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BB5D13BA-630D-40A8-9B18-508E84F1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38" y="3389097"/>
            <a:ext cx="16460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B665ACD2-AF5C-2844-95A7-2DABC7200C7B}"/>
              </a:ext>
            </a:extLst>
          </p:cNvPr>
          <p:cNvSpPr txBox="1">
            <a:spLocks/>
          </p:cNvSpPr>
          <p:nvPr/>
        </p:nvSpPr>
        <p:spPr>
          <a:xfrm>
            <a:off x="1185669" y="999241"/>
            <a:ext cx="10305605" cy="2894030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7E47D-B10D-CB40-8A6D-9216A27640B5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pic>
        <p:nvPicPr>
          <p:cNvPr id="7" name="Picture 2" descr="Logotip TSZ">
            <a:extLst>
              <a:ext uri="{FF2B5EF4-FFF2-40B4-BE49-F238E27FC236}">
                <a16:creationId xmlns:a16="http://schemas.microsoft.com/office/drawing/2014/main" id="{DA96052C-255C-4188-9182-51242615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13" y="5619791"/>
            <a:ext cx="1679870" cy="11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0860B9-D346-414D-A69C-675C05A5A016}"/>
              </a:ext>
            </a:extLst>
          </p:cNvPr>
          <p:cNvSpPr txBox="1"/>
          <p:nvPr/>
        </p:nvSpPr>
        <p:spPr>
          <a:xfrm>
            <a:off x="1815197" y="314330"/>
            <a:ext cx="9191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9EB4"/>
                </a:solidFill>
              </a:rPr>
              <a:t>Nacionalni projekti KUV, ki spodbujajo povezovanje VIZ, kulturnih ustanov in lokalnih skupnosti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D5037D3-149F-4808-ADA4-34A74724193C}"/>
              </a:ext>
            </a:extLst>
          </p:cNvPr>
          <p:cNvSpPr txBox="1"/>
          <p:nvPr/>
        </p:nvSpPr>
        <p:spPr>
          <a:xfrm>
            <a:off x="913808" y="1669604"/>
            <a:ext cx="106417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9EB4"/>
                </a:solidFill>
              </a:rPr>
              <a:t>MK in MIZŠ na področju kulturno-umetnostne vzgoje od leta 2006 spodbujamo povezovanje z različnimi nacionalnimi projekti. Velik poudarek dajemo tudi povezovanju različnih resorjev (zdravje, okolje, (</a:t>
            </a:r>
            <a:r>
              <a:rPr lang="sl-SI" sz="2400" dirty="0" err="1">
                <a:solidFill>
                  <a:srgbClr val="009EB4"/>
                </a:solidFill>
              </a:rPr>
              <a:t>pre</a:t>
            </a:r>
            <a:r>
              <a:rPr lang="sl-SI" sz="2400" dirty="0">
                <a:solidFill>
                  <a:srgbClr val="009EB4"/>
                </a:solidFill>
              </a:rPr>
              <a:t>)hrana, šport …):</a:t>
            </a:r>
          </a:p>
          <a:p>
            <a:endParaRPr lang="sl-SI" sz="2200" dirty="0">
              <a:solidFill>
                <a:srgbClr val="292560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65567A5-6DAC-437D-B2C4-9B53271612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26" y="4469044"/>
            <a:ext cx="2096653" cy="673987"/>
          </a:xfrm>
          <a:prstGeom prst="rect">
            <a:avLst/>
          </a:prstGeom>
        </p:spPr>
      </p:pic>
      <p:pic>
        <p:nvPicPr>
          <p:cNvPr id="13" name="Slika 12">
            <a:hlinkClick r:id="rId4"/>
            <a:extLst>
              <a:ext uri="{FF2B5EF4-FFF2-40B4-BE49-F238E27FC236}">
                <a16:creationId xmlns:a16="http://schemas.microsoft.com/office/drawing/2014/main" id="{1D633509-13D3-4990-AC3D-4F17F02472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07" y="2966999"/>
            <a:ext cx="2492436" cy="104975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FEC9B5E-C072-4BBA-A78F-5949DEBCE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25" y="5621882"/>
            <a:ext cx="1865924" cy="1010338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E5CA50D3-CB6C-49EE-9EF3-001612DD2E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98" y="5495319"/>
            <a:ext cx="1519614" cy="1079854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627B0C07-DA88-4678-83A2-45275D077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608" y="4317378"/>
            <a:ext cx="1865925" cy="843826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EFEDB77A-F029-43B9-8D4E-FBDFBAA0D2CF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pic>
        <p:nvPicPr>
          <p:cNvPr id="20" name="Slika 19" descr="Slika, ki vsebuje besede besedilo&#10;&#10;Opis je samodejno ustvarjen">
            <a:hlinkClick r:id="rId9"/>
            <a:extLst>
              <a:ext uri="{FF2B5EF4-FFF2-40B4-BE49-F238E27FC236}">
                <a16:creationId xmlns:a16="http://schemas.microsoft.com/office/drawing/2014/main" id="{4A74E1F2-D66C-40C8-9C99-0EAFB3DF66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5" y="3009384"/>
            <a:ext cx="2701940" cy="9273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04180A-092D-48F4-ADFC-57A2183E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9" y="2914158"/>
            <a:ext cx="2701941" cy="12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anju prijazna občina ">
            <a:extLst>
              <a:ext uri="{FF2B5EF4-FFF2-40B4-BE49-F238E27FC236}">
                <a16:creationId xmlns:a16="http://schemas.microsoft.com/office/drawing/2014/main" id="{FCE41CA2-2186-4DD3-A326-68DA8F74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63" y="4139806"/>
            <a:ext cx="1865924" cy="11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1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B665ACD2-AF5C-2844-95A7-2DABC7200C7B}"/>
              </a:ext>
            </a:extLst>
          </p:cNvPr>
          <p:cNvSpPr txBox="1">
            <a:spLocks/>
          </p:cNvSpPr>
          <p:nvPr/>
        </p:nvSpPr>
        <p:spPr>
          <a:xfrm>
            <a:off x="1244002" y="148179"/>
            <a:ext cx="10305605" cy="2894030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7E47D-B10D-CB40-8A6D-9216A27640B5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0860B9-D346-414D-A69C-675C05A5A016}"/>
              </a:ext>
            </a:extLst>
          </p:cNvPr>
          <p:cNvSpPr txBox="1"/>
          <p:nvPr/>
        </p:nvSpPr>
        <p:spPr>
          <a:xfrm>
            <a:off x="680794" y="314330"/>
            <a:ext cx="1100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009EB4"/>
                </a:solidFill>
              </a:rPr>
              <a:t>Razprava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FEDB77A-F029-43B9-8D4E-FBDFBAA0D2CF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89" y="2263113"/>
            <a:ext cx="164606" cy="1646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8608" y="2098827"/>
            <a:ext cx="929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009EB4"/>
                </a:solidFill>
              </a:rPr>
              <a:t>Prednosti</a:t>
            </a:r>
            <a:r>
              <a:rPr lang="it-IT" sz="2400" dirty="0">
                <a:solidFill>
                  <a:srgbClr val="009EB4"/>
                </a:solidFill>
              </a:rPr>
              <a:t> </a:t>
            </a:r>
            <a:r>
              <a:rPr lang="sl-SI" sz="2400" dirty="0">
                <a:solidFill>
                  <a:srgbClr val="009EB4"/>
                </a:solidFill>
              </a:rPr>
              <a:t>in slabosti </a:t>
            </a:r>
            <a:r>
              <a:rPr lang="it-IT" sz="2400" dirty="0" err="1">
                <a:solidFill>
                  <a:srgbClr val="009EB4"/>
                </a:solidFill>
              </a:rPr>
              <a:t>tovrstnih</a:t>
            </a:r>
            <a:r>
              <a:rPr lang="it-IT" sz="2400" dirty="0">
                <a:solidFill>
                  <a:srgbClr val="009EB4"/>
                </a:solidFill>
              </a:rPr>
              <a:t> </a:t>
            </a:r>
            <a:r>
              <a:rPr lang="it-IT" sz="2400" dirty="0" err="1">
                <a:solidFill>
                  <a:srgbClr val="009EB4"/>
                </a:solidFill>
              </a:rPr>
              <a:t>projektov</a:t>
            </a:r>
            <a:r>
              <a:rPr lang="sl-SI" sz="2400" dirty="0">
                <a:solidFill>
                  <a:srgbClr val="009EB4"/>
                </a:solidFill>
              </a:rPr>
              <a:t> in povezovanj na lokalni in regionalni ravni</a:t>
            </a:r>
          </a:p>
          <a:p>
            <a:endParaRPr lang="sl-SI" sz="2400" dirty="0">
              <a:solidFill>
                <a:srgbClr val="009EB4"/>
              </a:solidFill>
            </a:endParaRPr>
          </a:p>
          <a:p>
            <a:endParaRPr lang="sl-SI" sz="2400" dirty="0">
              <a:solidFill>
                <a:srgbClr val="009EB4"/>
              </a:solidFill>
            </a:endParaRPr>
          </a:p>
          <a:p>
            <a:endParaRPr lang="sl-SI" sz="2400" dirty="0">
              <a:solidFill>
                <a:srgbClr val="009EB4"/>
              </a:solidFill>
            </a:endParaRPr>
          </a:p>
          <a:p>
            <a:endParaRPr lang="it-IT" sz="2400" dirty="0">
              <a:solidFill>
                <a:srgbClr val="009EB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6124" y="2880366"/>
            <a:ext cx="9765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009EB4"/>
                </a:solidFill>
              </a:rPr>
              <a:t>I</a:t>
            </a:r>
            <a:r>
              <a:rPr lang="en-US" sz="2400" dirty="0" err="1">
                <a:solidFill>
                  <a:srgbClr val="009EB4"/>
                </a:solidFill>
              </a:rPr>
              <a:t>zmenjav</a:t>
            </a:r>
            <a:r>
              <a:rPr lang="sl-SI" sz="2400" dirty="0">
                <a:solidFill>
                  <a:srgbClr val="009EB4"/>
                </a:solidFill>
              </a:rPr>
              <a:t>a</a:t>
            </a:r>
            <a:r>
              <a:rPr lang="en-US" sz="2400" dirty="0">
                <a:solidFill>
                  <a:srgbClr val="009EB4"/>
                </a:solidFill>
              </a:rPr>
              <a:t> </a:t>
            </a:r>
            <a:r>
              <a:rPr lang="en-US" sz="2400" dirty="0" err="1">
                <a:solidFill>
                  <a:srgbClr val="009EB4"/>
                </a:solidFill>
              </a:rPr>
              <a:t>znanj</a:t>
            </a:r>
            <a:r>
              <a:rPr lang="en-US" sz="2400" dirty="0">
                <a:solidFill>
                  <a:srgbClr val="009EB4"/>
                </a:solidFill>
              </a:rPr>
              <a:t>, </a:t>
            </a:r>
            <a:r>
              <a:rPr lang="en-US" sz="2400" dirty="0" err="1">
                <a:solidFill>
                  <a:srgbClr val="009EB4"/>
                </a:solidFill>
              </a:rPr>
              <a:t>spretnosti</a:t>
            </a:r>
            <a:r>
              <a:rPr lang="en-US" sz="2400" dirty="0">
                <a:solidFill>
                  <a:srgbClr val="009EB4"/>
                </a:solidFill>
              </a:rPr>
              <a:t> in </a:t>
            </a:r>
            <a:r>
              <a:rPr lang="sl-SI" sz="2400" dirty="0">
                <a:solidFill>
                  <a:srgbClr val="009EB4"/>
                </a:solidFill>
              </a:rPr>
              <a:t>izkušenj med VIZ, med kulturnimi ustanovami in med lokalnimi skupnostmi</a:t>
            </a:r>
            <a:endParaRPr lang="en-US" sz="2400" dirty="0">
              <a:solidFill>
                <a:srgbClr val="009EB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924" y="3397948"/>
            <a:ext cx="104302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sz="2400" dirty="0">
              <a:solidFill>
                <a:srgbClr val="009EB4"/>
              </a:solidFill>
            </a:endParaRPr>
          </a:p>
          <a:p>
            <a:r>
              <a:rPr lang="en-US" sz="2400" dirty="0" err="1">
                <a:solidFill>
                  <a:srgbClr val="009EB4"/>
                </a:solidFill>
              </a:rPr>
              <a:t>Podpora</a:t>
            </a:r>
            <a:r>
              <a:rPr lang="en-US" sz="2400" dirty="0">
                <a:solidFill>
                  <a:srgbClr val="009EB4"/>
                </a:solidFill>
              </a:rPr>
              <a:t> </a:t>
            </a:r>
            <a:r>
              <a:rPr lang="sl-SI" sz="2400" dirty="0">
                <a:solidFill>
                  <a:srgbClr val="009EB4"/>
                </a:solidFill>
              </a:rPr>
              <a:t>lokalne skupnosti/lokalnih skupnosti: </a:t>
            </a:r>
            <a:r>
              <a:rPr lang="sl-SI" sz="2000" dirty="0">
                <a:solidFill>
                  <a:srgbClr val="009EB4"/>
                </a:solidFill>
              </a:rPr>
              <a:t>14. člen ZUJIK: lokalni program za kulturo</a:t>
            </a:r>
            <a:endParaRPr lang="en-US" sz="2400" dirty="0">
              <a:solidFill>
                <a:srgbClr val="009EB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8608" y="4549331"/>
            <a:ext cx="6919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EB4"/>
                </a:solidFill>
              </a:rPr>
              <a:t>Sistemsk</a:t>
            </a:r>
            <a:r>
              <a:rPr lang="sl-SI" sz="2400" dirty="0">
                <a:solidFill>
                  <a:srgbClr val="009EB4"/>
                </a:solidFill>
              </a:rPr>
              <a:t>a podpora</a:t>
            </a:r>
            <a:r>
              <a:rPr lang="en-US" sz="2400" dirty="0">
                <a:solidFill>
                  <a:srgbClr val="009EB4"/>
                </a:solidFill>
              </a:rPr>
              <a:t> – </a:t>
            </a:r>
            <a:r>
              <a:rPr lang="en-US" sz="2400" dirty="0" err="1">
                <a:solidFill>
                  <a:srgbClr val="009EB4"/>
                </a:solidFill>
              </a:rPr>
              <a:t>kako</a:t>
            </a:r>
            <a:r>
              <a:rPr lang="sl-SI" sz="2400" dirty="0">
                <a:solidFill>
                  <a:srgbClr val="009EB4"/>
                </a:solidFill>
              </a:rPr>
              <a:t> zagotoviti enake možnosti? </a:t>
            </a:r>
            <a:endParaRPr lang="en-US" sz="2400" dirty="0">
              <a:solidFill>
                <a:srgbClr val="009EB4"/>
              </a:solidFill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02762957-ED8C-492B-B143-6AFC7F6F8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9" y="3042209"/>
            <a:ext cx="164606" cy="164606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A8E9A09E-447F-4D6A-92A6-8E37617A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37" y="3903546"/>
            <a:ext cx="164606" cy="164606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9EF2E988-89BD-4AA1-BA07-F915482F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01" y="4682580"/>
            <a:ext cx="16460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02268-4F13-E64D-8F38-99B6A43C2071}"/>
              </a:ext>
            </a:extLst>
          </p:cNvPr>
          <p:cNvSpPr txBox="1">
            <a:spLocks/>
          </p:cNvSpPr>
          <p:nvPr/>
        </p:nvSpPr>
        <p:spPr>
          <a:xfrm>
            <a:off x="955848" y="120588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grada vsebine 2">
            <a:extLst>
              <a:ext uri="{FF2B5EF4-FFF2-40B4-BE49-F238E27FC236}">
                <a16:creationId xmlns:a16="http://schemas.microsoft.com/office/drawing/2014/main" id="{B665ACD2-AF5C-2844-95A7-2DABC7200C7B}"/>
              </a:ext>
            </a:extLst>
          </p:cNvPr>
          <p:cNvSpPr txBox="1">
            <a:spLocks/>
          </p:cNvSpPr>
          <p:nvPr/>
        </p:nvSpPr>
        <p:spPr>
          <a:xfrm>
            <a:off x="955848" y="2204864"/>
            <a:ext cx="816448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8" lvl="1" indent="0">
              <a:buNone/>
            </a:pPr>
            <a:endParaRPr lang="sl-SI" sz="1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DF551-8788-5D4A-9C3F-66B2D8A25A43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6FC6E-E060-4A4F-A42A-D9AF7B495B01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CF3850-970D-460A-B4B4-D41B268D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E5C848E7-7069-4918-8FDB-CA12C7A476B6}"/>
              </a:ext>
            </a:extLst>
          </p:cNvPr>
          <p:cNvSpPr/>
          <p:nvPr/>
        </p:nvSpPr>
        <p:spPr>
          <a:xfrm>
            <a:off x="0" y="3429000"/>
            <a:ext cx="12192000" cy="3543658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Vabljeni k sodelovanju in povezovanju!</a:t>
            </a:r>
          </a:p>
          <a:p>
            <a:pPr marL="0" indent="0" algn="ctr">
              <a:buNone/>
            </a:pP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pozornost.</a:t>
            </a:r>
          </a:p>
          <a:p>
            <a:pPr marL="0" indent="0" algn="ctr">
              <a:buNone/>
            </a:pP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Kontakti: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Bucik, nacionalna koordinatorka KUV na MK: </a:t>
            </a:r>
            <a:r>
              <a:rPr lang="sl-SI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natasa.bucik@gov.si</a:t>
            </a:r>
            <a:endParaRPr lang="sl-SI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Nada Požar </a:t>
            </a:r>
            <a:r>
              <a:rPr lang="sl-S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Matijašič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nacionalna koordinatorka KUV na MIZŠ: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nada.pozar-matijasic@gov.si</a:t>
            </a:r>
            <a:endParaRPr lang="sl-S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Vladimir Pirc, nacionalni koordinator KUV na ZRSŠ: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vladimir.pirc@zrss.si</a:t>
            </a:r>
            <a:endParaRPr lang="sl-S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Ana Petrovčič, nacionalna koordinatorka projekta Kulturni bazar, CD: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info@kulturnibazar.si</a:t>
            </a:r>
            <a:endParaRPr lang="sl-S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91FE64A-8C44-4B7A-974C-8348A3DA6F18}"/>
              </a:ext>
            </a:extLst>
          </p:cNvPr>
          <p:cNvSpPr txBox="1"/>
          <p:nvPr/>
        </p:nvSpPr>
        <p:spPr>
          <a:xfrm>
            <a:off x="1248261" y="1011851"/>
            <a:ext cx="99724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9EB4"/>
                </a:solidFill>
              </a:rPr>
              <a:t>Vabljeni: </a:t>
            </a:r>
          </a:p>
          <a:p>
            <a:r>
              <a:rPr lang="sl-SI" sz="2400" b="1" dirty="0">
                <a:solidFill>
                  <a:srgbClr val="009EB4"/>
                </a:solidFill>
              </a:rPr>
              <a:t>na Kulturni bazar v regiji 2021, 15. 11. v SNG Maribor;</a:t>
            </a:r>
          </a:p>
          <a:p>
            <a:r>
              <a:rPr lang="sl-SI" sz="2400" b="1" dirty="0">
                <a:solidFill>
                  <a:srgbClr val="009EB4"/>
                </a:solidFill>
              </a:rPr>
              <a:t>na posvet Vizualna pismenosti, 30. 11. 2021 v Cankarjevem domu v Ljubljani;</a:t>
            </a:r>
          </a:p>
          <a:p>
            <a:r>
              <a:rPr lang="sl-SI" sz="2400" b="1" dirty="0">
                <a:solidFill>
                  <a:srgbClr val="009EB4"/>
                </a:solidFill>
              </a:rPr>
              <a:t>na Kulturni bazar 2022, 31. 3. 2022 v Cankarjevem domu v Ljubljani.</a:t>
            </a:r>
          </a:p>
          <a:p>
            <a:endParaRPr lang="sl-SI" sz="2800" b="1" dirty="0">
              <a:solidFill>
                <a:srgbClr val="009EB4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77AE941-2F2D-4085-B534-4391288D11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" y="1554986"/>
            <a:ext cx="142406" cy="19273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0F54293-CC52-4B94-ABD2-BEF0263F1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9" y="1907763"/>
            <a:ext cx="134343" cy="18182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25229B0-BB94-48B4-ABD2-362393379F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6928" y="2240004"/>
            <a:ext cx="142406" cy="1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1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551</Words>
  <Application>Microsoft Office PowerPoint</Application>
  <PresentationFormat>Širokozaslonsko</PresentationFormat>
  <Paragraphs>58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CULTURE: NETWORKING FOR DEMOCRACY AND CITIZENSHIP   uporabiti slide z logotipi MK in MIZŠ ter KB</dc:title>
  <dc:creator>Nada Požar Matijašič</dc:creator>
  <cp:lastModifiedBy>Nataša Bucik</cp:lastModifiedBy>
  <cp:revision>68</cp:revision>
  <dcterms:created xsi:type="dcterms:W3CDTF">2021-04-22T00:28:34Z</dcterms:created>
  <dcterms:modified xsi:type="dcterms:W3CDTF">2021-08-29T17:22:27Z</dcterms:modified>
</cp:coreProperties>
</file>